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Forum" charset="1" panose="02000000000000000000"/>
      <p:regular r:id="rId14"/>
    </p:embeddedFont>
    <p:embeddedFont>
      <p:font typeface="Bebas Neue Cyrillic" charset="1" panose="02000506000000020004"/>
      <p:regular r:id="rId15"/>
    </p:embeddedFont>
    <p:embeddedFont>
      <p:font typeface="Baron" charset="1" panose="020B0000000000000000"/>
      <p:regular r:id="rId16"/>
    </p:embeddedFont>
    <p:embeddedFont>
      <p:font typeface="Baron Bold" charset="1" panose="020B0000000000000000"/>
      <p:regular r:id="rId17"/>
    </p:embeddedFont>
    <p:embeddedFont>
      <p:font typeface="Baron Italics" charset="1" panose="00000500000000000000"/>
      <p:regular r:id="rId18"/>
    </p:embeddedFont>
    <p:embeddedFont>
      <p:font typeface="Baron Bold Italics" charset="1" panose="00000500000000000000"/>
      <p:regular r:id="rId19"/>
    </p:embeddedFont>
    <p:embeddedFont>
      <p:font typeface="Baron Ultra-Bold" charset="1" panose="020B0000000000000000"/>
      <p:regular r:id="rId20"/>
    </p:embeddedFont>
    <p:embeddedFont>
      <p:font typeface="Baron Ultra-Bold Italics" charset="1" panose="00000500000000000000"/>
      <p:regular r:id="rId21"/>
    </p:embeddedFont>
    <p:embeddedFont>
      <p:font typeface="Lumberjack" charset="1" panose="02000503050000020004"/>
      <p:regular r:id="rId22"/>
    </p:embeddedFont>
    <p:embeddedFont>
      <p:font typeface="Public Sans" charset="1" panose="00000000000000000000"/>
      <p:regular r:id="rId23"/>
    </p:embeddedFont>
    <p:embeddedFont>
      <p:font typeface="Public Sans Bold" charset="1" panose="00000000000000000000"/>
      <p:regular r:id="rId24"/>
    </p:embeddedFont>
    <p:embeddedFont>
      <p:font typeface="Public Sans Italics" charset="1" panose="00000000000000000000"/>
      <p:regular r:id="rId25"/>
    </p:embeddedFont>
    <p:embeddedFont>
      <p:font typeface="Public Sans Bold Italics" charset="1" panose="00000000000000000000"/>
      <p:regular r:id="rId26"/>
    </p:embeddedFont>
    <p:embeddedFont>
      <p:font typeface="Public Sans Thin" charset="1" panose="00000000000000000000"/>
      <p:regular r:id="rId27"/>
    </p:embeddedFont>
    <p:embeddedFont>
      <p:font typeface="Public Sans Thin Italics" charset="1" panose="00000000000000000000"/>
      <p:regular r:id="rId28"/>
    </p:embeddedFont>
    <p:embeddedFont>
      <p:font typeface="Public Sans Medium" charset="1" panose="00000000000000000000"/>
      <p:regular r:id="rId29"/>
    </p:embeddedFont>
    <p:embeddedFont>
      <p:font typeface="Public Sans Medium Italics" charset="1" panose="00000000000000000000"/>
      <p:regular r:id="rId30"/>
    </p:embeddedFont>
    <p:embeddedFont>
      <p:font typeface="Public Sans Heavy" charset="1" panose="00000000000000000000"/>
      <p:regular r:id="rId31"/>
    </p:embeddedFont>
    <p:embeddedFont>
      <p:font typeface="Public Sans Heavy Italics" charset="1" panose="00000000000000000000"/>
      <p:regular r:id="rId32"/>
    </p:embeddedFont>
    <p:embeddedFont>
      <p:font typeface="Clear Sans" charset="1" panose="020B0503030202020304"/>
      <p:regular r:id="rId33"/>
    </p:embeddedFont>
    <p:embeddedFont>
      <p:font typeface="Clear Sans Bold" charset="1" panose="020B0803030202020304"/>
      <p:regular r:id="rId34"/>
    </p:embeddedFont>
    <p:embeddedFont>
      <p:font typeface="Clear Sans Italics" charset="1" panose="020B0503030202090304"/>
      <p:regular r:id="rId35"/>
    </p:embeddedFont>
    <p:embeddedFont>
      <p:font typeface="Clear Sans Bold Italics" charset="1" panose="020B0803030202090304"/>
      <p:regular r:id="rId36"/>
    </p:embeddedFont>
    <p:embeddedFont>
      <p:font typeface="Clear Sans Thin" charset="1" panose="020B0203030202020304"/>
      <p:regular r:id="rId37"/>
    </p:embeddedFont>
    <p:embeddedFont>
      <p:font typeface="Clear Sans Light" charset="1" panose="020B0303030202020304"/>
      <p:regular r:id="rId38"/>
    </p:embeddedFont>
    <p:embeddedFont>
      <p:font typeface="Clear Sans Medium" charset="1" panose="020B0603030202020304"/>
      <p:regular r:id="rId39"/>
    </p:embeddedFont>
    <p:embeddedFont>
      <p:font typeface="Clear Sans Medium Italics" charset="1" panose="020B0603030202090304"/>
      <p:regular r:id="rId40"/>
    </p:embeddedFont>
    <p:embeddedFont>
      <p:font typeface="Lato" charset="1" panose="020F0502020204030203"/>
      <p:regular r:id="rId41"/>
    </p:embeddedFont>
    <p:embeddedFont>
      <p:font typeface="Lato Bold" charset="1" panose="020F0502020204030203"/>
      <p:regular r:id="rId42"/>
    </p:embeddedFont>
    <p:embeddedFont>
      <p:font typeface="Lato Italics" charset="1" panose="020F0502020204030203"/>
      <p:regular r:id="rId43"/>
    </p:embeddedFont>
    <p:embeddedFont>
      <p:font typeface="Lato Bold Italics" charset="1" panose="020F0502020204030203"/>
      <p:regular r:id="rId44"/>
    </p:embeddedFont>
    <p:embeddedFont>
      <p:font typeface="Lato Thin" charset="1" panose="020F0502020204030203"/>
      <p:regular r:id="rId45"/>
    </p:embeddedFont>
    <p:embeddedFont>
      <p:font typeface="Lato Thin Italics" charset="1" panose="020F0502020204030203"/>
      <p:regular r:id="rId46"/>
    </p:embeddedFont>
    <p:embeddedFont>
      <p:font typeface="Lato Light" charset="1" panose="020F0502020204030203"/>
      <p:regular r:id="rId47"/>
    </p:embeddedFont>
    <p:embeddedFont>
      <p:font typeface="Lato Light Italics" charset="1" panose="020F0502020204030203"/>
      <p:regular r:id="rId48"/>
    </p:embeddedFont>
    <p:embeddedFont>
      <p:font typeface="Lato Heavy" charset="1" panose="020F0502020204030203"/>
      <p:regular r:id="rId49"/>
    </p:embeddedFont>
    <p:embeddedFont>
      <p:font typeface="Lato Heavy Italics" charset="1" panose="020F0502020204030203"/>
      <p:regular r:id="rId50"/>
    </p:embeddedFont>
    <p:embeddedFont>
      <p:font typeface="Didact Gothic" charset="1" panose="00000500000000000000"/>
      <p:regular r:id="rId51"/>
    </p:embeddedFont>
    <p:embeddedFont>
      <p:font typeface="Caveat" charset="1" panose="00000500000000000000"/>
      <p:regular r:id="rId52"/>
    </p:embeddedFont>
    <p:embeddedFont>
      <p:font typeface="Caveat Bold" charset="1" panose="000008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https://p.dw.com/p/4T9gr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19073" y="-219073"/>
            <a:ext cx="4716515" cy="5154662"/>
            <a:chOff x="0" y="0"/>
            <a:chExt cx="6869494" cy="75076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69494" cy="7507645"/>
            </a:xfrm>
            <a:custGeom>
              <a:avLst/>
              <a:gdLst/>
              <a:ahLst/>
              <a:cxnLst/>
              <a:rect r="r" b="b" t="t" l="l"/>
              <a:pathLst>
                <a:path h="7507645" w="6869494">
                  <a:moveTo>
                    <a:pt x="6869494" y="7507645"/>
                  </a:moveTo>
                  <a:lnTo>
                    <a:pt x="0" y="7507645"/>
                  </a:lnTo>
                  <a:lnTo>
                    <a:pt x="0" y="0"/>
                  </a:lnTo>
                  <a:lnTo>
                    <a:pt x="6869494" y="750764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620954" y="2116079"/>
            <a:ext cx="13032367" cy="8688245"/>
          </a:xfrm>
          <a:custGeom>
            <a:avLst/>
            <a:gdLst/>
            <a:ahLst/>
            <a:cxnLst/>
            <a:rect r="r" b="b" t="t" l="l"/>
            <a:pathLst>
              <a:path h="8688245" w="13032367">
                <a:moveTo>
                  <a:pt x="0" y="0"/>
                </a:moveTo>
                <a:lnTo>
                  <a:pt x="13032367" y="0"/>
                </a:lnTo>
                <a:lnTo>
                  <a:pt x="13032367" y="8688244"/>
                </a:lnTo>
                <a:lnTo>
                  <a:pt x="0" y="868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2504656">
            <a:off x="6319945" y="-5275434"/>
            <a:ext cx="15921804" cy="1649592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6975469" y="3644469"/>
            <a:ext cx="10740113" cy="412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651"/>
              </a:lnSpc>
            </a:pPr>
            <a:r>
              <a:rPr lang="en-US" sz="10651">
                <a:solidFill>
                  <a:srgbClr val="191919"/>
                </a:solidFill>
                <a:latin typeface="Roboto Condensed Bold"/>
              </a:rPr>
              <a:t>Understanding and forecasting forced migration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5040" y="9172575"/>
            <a:ext cx="9990542" cy="68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94"/>
              </a:lnSpc>
            </a:pPr>
            <a:r>
              <a:rPr lang="en-US" sz="3924">
                <a:solidFill>
                  <a:srgbClr val="191919"/>
                </a:solidFill>
                <a:latin typeface="Bebas Neue Cyrillic"/>
              </a:rPr>
              <a:t> EscapeWar.Net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628414"/>
            <a:ext cx="9144000" cy="10915414"/>
          </a:xfrm>
          <a:custGeom>
            <a:avLst/>
            <a:gdLst/>
            <a:ahLst/>
            <a:cxnLst/>
            <a:rect r="r" b="b" t="t" l="l"/>
            <a:pathLst>
              <a:path h="10915414" w="9144000">
                <a:moveTo>
                  <a:pt x="0" y="0"/>
                </a:moveTo>
                <a:lnTo>
                  <a:pt x="9144000" y="0"/>
                </a:lnTo>
                <a:lnTo>
                  <a:pt x="9144000" y="10915414"/>
                </a:lnTo>
                <a:lnTo>
                  <a:pt x="0" y="1091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26" t="0" r="-7037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86291" y="0"/>
            <a:ext cx="11711743" cy="7372954"/>
          </a:xfrm>
          <a:custGeom>
            <a:avLst/>
            <a:gdLst/>
            <a:ahLst/>
            <a:cxnLst/>
            <a:rect r="r" b="b" t="t" l="l"/>
            <a:pathLst>
              <a:path h="7372954" w="11711743">
                <a:moveTo>
                  <a:pt x="0" y="0"/>
                </a:moveTo>
                <a:lnTo>
                  <a:pt x="11711743" y="0"/>
                </a:lnTo>
                <a:lnTo>
                  <a:pt x="11711743" y="7372954"/>
                </a:lnTo>
                <a:lnTo>
                  <a:pt x="0" y="737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74" r="0" b="-2974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1463681" y="3462681"/>
            <a:ext cx="5333427" cy="8315211"/>
            <a:chOff x="0" y="0"/>
            <a:chExt cx="4381320" cy="68308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81320" cy="6830804"/>
            </a:xfrm>
            <a:custGeom>
              <a:avLst/>
              <a:gdLst/>
              <a:ahLst/>
              <a:cxnLst/>
              <a:rect r="r" b="b" t="t" l="l"/>
              <a:pathLst>
                <a:path h="6830804" w="4381320">
                  <a:moveTo>
                    <a:pt x="4381320" y="6830804"/>
                  </a:moveTo>
                  <a:lnTo>
                    <a:pt x="0" y="6830804"/>
                  </a:lnTo>
                  <a:lnTo>
                    <a:pt x="0" y="0"/>
                  </a:lnTo>
                  <a:lnTo>
                    <a:pt x="4381320" y="6830804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sp>
        <p:nvSpPr>
          <p:cNvPr name="AutoShape 6" id="6"/>
          <p:cNvSpPr/>
          <p:nvPr/>
        </p:nvSpPr>
        <p:spPr>
          <a:xfrm rot="-1160568">
            <a:off x="-1379265" y="1685460"/>
            <a:ext cx="12070388" cy="1110838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558634" y="1354546"/>
            <a:ext cx="7680254" cy="4663863"/>
            <a:chOff x="0" y="0"/>
            <a:chExt cx="10240338" cy="62184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"/>
              <a:ext cx="10240338" cy="449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3319"/>
                </a:lnSpc>
                <a:spcBef>
                  <a:spcPct val="0"/>
                </a:spcBef>
              </a:pPr>
              <a:r>
                <a:rPr lang="en-US" sz="11100">
                  <a:solidFill>
                    <a:srgbClr val="191919"/>
                  </a:solidFill>
                  <a:latin typeface="Caveat"/>
                </a:rPr>
                <a:t>Don't be indifferent!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288632"/>
              <a:ext cx="7538809" cy="808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93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191919"/>
                  </a:solidFill>
                  <a:latin typeface="Forum"/>
                </a:rPr>
                <a:t>stay in touch with us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82656" y="8835861"/>
            <a:ext cx="7884914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Roboto Condensed"/>
              </a:rPr>
              <a:t>https://sarahcader11.editorx.io/escapewarnet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Roboto Condensed"/>
              </a:rPr>
              <a:t>email: jm.morawski@gmail.com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7518962"/>
            <a:ext cx="2786198" cy="2786198"/>
          </a:xfrm>
          <a:custGeom>
            <a:avLst/>
            <a:gdLst/>
            <a:ahLst/>
            <a:cxnLst/>
            <a:rect r="r" b="b" t="t" l="l"/>
            <a:pathLst>
              <a:path h="2786198" w="2786198">
                <a:moveTo>
                  <a:pt x="0" y="0"/>
                </a:moveTo>
                <a:lnTo>
                  <a:pt x="2786198" y="0"/>
                </a:lnTo>
                <a:lnTo>
                  <a:pt x="2786198" y="2786198"/>
                </a:lnTo>
                <a:lnTo>
                  <a:pt x="0" y="2786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52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078035">
            <a:off x="-3267573" y="135072"/>
            <a:ext cx="13593765" cy="1009743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4020655"/>
            <a:ext cx="6886146" cy="2245690"/>
            <a:chOff x="0" y="0"/>
            <a:chExt cx="9181529" cy="29942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181529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52896"/>
                  </a:solidFill>
                  <a:latin typeface="Lato Bold"/>
                </a:rPr>
                <a:t>Context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24328"/>
              <a:ext cx="918152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91919"/>
                  </a:solidFill>
                  <a:latin typeface="Lumberjack"/>
                </a:rPr>
                <a:t>Everything we are going to talk about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384810" y="1586265"/>
            <a:ext cx="8622256" cy="633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Main up-to-day challenges</a:t>
            </a:r>
          </a:p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If the world could be a better place</a:t>
            </a:r>
          </a:p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Our solution</a:t>
            </a:r>
          </a:p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Presenting the project</a:t>
            </a:r>
          </a:p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Business model</a:t>
            </a:r>
          </a:p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Contacts cause you are totally interested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61850"/>
            <a:ext cx="18288000" cy="6681602"/>
          </a:xfrm>
          <a:custGeom>
            <a:avLst/>
            <a:gdLst/>
            <a:ahLst/>
            <a:cxnLst/>
            <a:rect r="r" b="b" t="t" l="l"/>
            <a:pathLst>
              <a:path h="6681602" w="18288000">
                <a:moveTo>
                  <a:pt x="0" y="0"/>
                </a:moveTo>
                <a:lnTo>
                  <a:pt x="18288000" y="0"/>
                </a:lnTo>
                <a:lnTo>
                  <a:pt x="18288000" y="6681603"/>
                </a:lnTo>
                <a:lnTo>
                  <a:pt x="0" y="668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235" r="0" b="-41235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4114512"/>
            <a:ext cx="18288000" cy="617234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360173" y="2978951"/>
            <a:ext cx="2271122" cy="2271122"/>
            <a:chOff x="0" y="0"/>
            <a:chExt cx="3028163" cy="302816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980387" y="975491"/>
              <a:ext cx="1067388" cy="1077181"/>
            </a:xfrm>
            <a:custGeom>
              <a:avLst/>
              <a:gdLst/>
              <a:ahLst/>
              <a:cxnLst/>
              <a:rect r="r" b="b" t="t" l="l"/>
              <a:pathLst>
                <a:path h="1077181" w="1067388">
                  <a:moveTo>
                    <a:pt x="0" y="0"/>
                  </a:moveTo>
                  <a:lnTo>
                    <a:pt x="1067389" y="0"/>
                  </a:lnTo>
                  <a:lnTo>
                    <a:pt x="1067389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656705" y="2978951"/>
            <a:ext cx="2271122" cy="227112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08439" y="2978951"/>
            <a:ext cx="2271122" cy="2271122"/>
            <a:chOff x="0" y="0"/>
            <a:chExt cx="3028163" cy="302816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99972" y="975491"/>
              <a:ext cx="1028218" cy="1077181"/>
            </a:xfrm>
            <a:custGeom>
              <a:avLst/>
              <a:gdLst/>
              <a:ahLst/>
              <a:cxnLst/>
              <a:rect r="r" b="b" t="t" l="l"/>
              <a:pathLst>
                <a:path h="1077181" w="1028218">
                  <a:moveTo>
                    <a:pt x="0" y="0"/>
                  </a:moveTo>
                  <a:lnTo>
                    <a:pt x="1028218" y="0"/>
                  </a:lnTo>
                  <a:lnTo>
                    <a:pt x="1028218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443400" y="3652160"/>
            <a:ext cx="697731" cy="924704"/>
          </a:xfrm>
          <a:custGeom>
            <a:avLst/>
            <a:gdLst/>
            <a:ahLst/>
            <a:cxnLst/>
            <a:rect r="r" b="b" t="t" l="l"/>
            <a:pathLst>
              <a:path h="924704" w="697731">
                <a:moveTo>
                  <a:pt x="0" y="0"/>
                </a:moveTo>
                <a:lnTo>
                  <a:pt x="697732" y="0"/>
                </a:lnTo>
                <a:lnTo>
                  <a:pt x="697732" y="924704"/>
                </a:lnTo>
                <a:lnTo>
                  <a:pt x="0" y="924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03475" y="1028700"/>
            <a:ext cx="988105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10"/>
              </a:lnSpc>
              <a:spcBef>
                <a:spcPct val="0"/>
              </a:spcBef>
            </a:pPr>
            <a:r>
              <a:rPr lang="en-US" sz="8925">
                <a:solidFill>
                  <a:srgbClr val="FFFFFF"/>
                </a:solidFill>
                <a:latin typeface="Lato Bold"/>
              </a:rPr>
              <a:t>Problems detection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92797" y="5972604"/>
            <a:ext cx="4598938" cy="3100275"/>
            <a:chOff x="0" y="0"/>
            <a:chExt cx="6131917" cy="413370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100941"/>
              <a:ext cx="6131917" cy="2864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en-US" sz="2049">
                  <a:solidFill>
                    <a:srgbClr val="191919"/>
                  </a:solidFill>
                  <a:latin typeface="Clear Sans"/>
                </a:rPr>
                <a:t>Wars are waged by governments, but uninvolved civilians are affected hardest. Without a proper beforehand alert people are risking being trapped in an occupied area with no possibility to escape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9050"/>
              <a:ext cx="6131917" cy="605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Risk to be trapped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44531" y="5972604"/>
            <a:ext cx="4598938" cy="2805001"/>
            <a:chOff x="0" y="0"/>
            <a:chExt cx="6131917" cy="374000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672441"/>
              <a:ext cx="6131917" cy="1899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en-US" sz="2049">
                  <a:solidFill>
                    <a:srgbClr val="191919"/>
                  </a:solidFill>
                  <a:latin typeface="Clear Sans"/>
                </a:rPr>
                <a:t>Occupied zones are unreachable for humanitarian aid, these areas couldn`t provide an amount of food, water, and services enough for normal living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9050"/>
              <a:ext cx="6131917" cy="1176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Absence of humanitarian corridors and services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196265" y="5972604"/>
            <a:ext cx="4598938" cy="2504645"/>
            <a:chOff x="0" y="0"/>
            <a:chExt cx="6131917" cy="333952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1754567"/>
              <a:ext cx="6131917" cy="1416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en-US" sz="2049">
                  <a:solidFill>
                    <a:srgbClr val="191919"/>
                  </a:solidFill>
                  <a:latin typeface="Clear Sans"/>
                </a:rPr>
                <a:t>All the data given in open sources should be verified several times and cannot be trusted right away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5725"/>
              <a:ext cx="6131917" cy="953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54"/>
                </a:lnSpc>
              </a:pPr>
              <a:r>
                <a:rPr lang="en-US" sz="2949">
                  <a:solidFill>
                    <a:srgbClr val="191919"/>
                  </a:solidFill>
                  <a:latin typeface="Lato Bold"/>
                </a:rPr>
                <a:t>Unreliable danger data</a:t>
              </a:r>
            </a:p>
            <a:p>
              <a:pPr algn="ctr" marL="0" indent="0" lvl="0">
                <a:lnSpc>
                  <a:spcPts val="2654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081247" y="1080247"/>
            <a:ext cx="10287000" cy="8126505"/>
            <a:chOff x="0" y="0"/>
            <a:chExt cx="12769233" cy="100874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769234" cy="10087415"/>
            </a:xfrm>
            <a:custGeom>
              <a:avLst/>
              <a:gdLst/>
              <a:ahLst/>
              <a:cxnLst/>
              <a:rect r="r" b="b" t="t" l="l"/>
              <a:pathLst>
                <a:path h="10087415" w="12769234">
                  <a:moveTo>
                    <a:pt x="12769234" y="10087415"/>
                  </a:moveTo>
                  <a:lnTo>
                    <a:pt x="0" y="10087415"/>
                  </a:lnTo>
                  <a:lnTo>
                    <a:pt x="0" y="0"/>
                  </a:lnTo>
                  <a:lnTo>
                    <a:pt x="12769234" y="10087415"/>
                  </a:ln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009755" y="1028700"/>
            <a:ext cx="5412882" cy="11000329"/>
            <a:chOff x="0" y="0"/>
            <a:chExt cx="5001260" cy="101638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0" t="-1235" r="0" b="-123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803952"/>
            <a:ext cx="8716862" cy="5745896"/>
            <a:chOff x="0" y="0"/>
            <a:chExt cx="11622483" cy="766119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776605"/>
              <a:ext cx="11622483" cy="5831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400"/>
                </a:lnSpc>
              </a:pPr>
              <a:r>
                <a:rPr lang="en-US" sz="8400">
                  <a:solidFill>
                    <a:srgbClr val="FFFFFF"/>
                  </a:solidFill>
                  <a:latin typeface="Lato Bold"/>
                </a:rPr>
                <a:t>How can we help the world to be a safer place?</a:t>
              </a:r>
            </a:p>
            <a:p>
              <a:pPr marL="0" indent="0" lvl="0">
                <a:lnSpc>
                  <a:spcPts val="84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292769"/>
              <a:ext cx="9173818" cy="137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Clear Sans"/>
                </a:rPr>
                <a:t>by one system considering all the problems at once...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15596" y="-2851574"/>
            <a:ext cx="3238309" cy="6962231"/>
            <a:chOff x="0" y="0"/>
            <a:chExt cx="5350489" cy="115033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350489" cy="11503332"/>
            </a:xfrm>
            <a:custGeom>
              <a:avLst/>
              <a:gdLst/>
              <a:ahLst/>
              <a:cxnLst/>
              <a:rect r="r" b="b" t="t" l="l"/>
              <a:pathLst>
                <a:path h="11503332" w="5350489">
                  <a:moveTo>
                    <a:pt x="5350489" y="11503332"/>
                  </a:moveTo>
                  <a:lnTo>
                    <a:pt x="0" y="11503332"/>
                  </a:lnTo>
                  <a:lnTo>
                    <a:pt x="0" y="0"/>
                  </a:lnTo>
                  <a:lnTo>
                    <a:pt x="5350489" y="11503332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76680" y="0"/>
            <a:ext cx="13375813" cy="5208941"/>
          </a:xfrm>
          <a:custGeom>
            <a:avLst/>
            <a:gdLst/>
            <a:ahLst/>
            <a:cxnLst/>
            <a:rect r="r" b="b" t="t" l="l"/>
            <a:pathLst>
              <a:path h="5208941" w="13375813">
                <a:moveTo>
                  <a:pt x="0" y="0"/>
                </a:moveTo>
                <a:lnTo>
                  <a:pt x="13375813" y="0"/>
                </a:lnTo>
                <a:lnTo>
                  <a:pt x="13375813" y="5208941"/>
                </a:lnTo>
                <a:lnTo>
                  <a:pt x="0" y="5208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208941"/>
            <a:ext cx="13299133" cy="5760949"/>
          </a:xfrm>
          <a:custGeom>
            <a:avLst/>
            <a:gdLst/>
            <a:ahLst/>
            <a:cxnLst/>
            <a:rect r="r" b="b" t="t" l="l"/>
            <a:pathLst>
              <a:path h="5760949" w="13299133">
                <a:moveTo>
                  <a:pt x="0" y="0"/>
                </a:moveTo>
                <a:lnTo>
                  <a:pt x="13299133" y="0"/>
                </a:lnTo>
                <a:lnTo>
                  <a:pt x="13299133" y="5760949"/>
                </a:lnTo>
                <a:lnTo>
                  <a:pt x="0" y="5760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35060" y="197018"/>
            <a:ext cx="4814905" cy="4814905"/>
          </a:xfrm>
          <a:custGeom>
            <a:avLst/>
            <a:gdLst/>
            <a:ahLst/>
            <a:cxnLst/>
            <a:rect r="r" b="b" t="t" l="l"/>
            <a:pathLst>
              <a:path h="4814905" w="4814905">
                <a:moveTo>
                  <a:pt x="0" y="0"/>
                </a:moveTo>
                <a:lnTo>
                  <a:pt x="4814905" y="0"/>
                </a:lnTo>
                <a:lnTo>
                  <a:pt x="4814905" y="4814905"/>
                </a:lnTo>
                <a:lnTo>
                  <a:pt x="0" y="4814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582114" y="4987754"/>
            <a:ext cx="4520798" cy="2710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20"/>
              </a:lnSpc>
            </a:pPr>
            <a:r>
              <a:rPr lang="en-US" sz="3200">
                <a:solidFill>
                  <a:srgbClr val="191919"/>
                </a:solidFill>
                <a:latin typeface="Forum"/>
              </a:rPr>
              <a:t>A user-friendly website providing the escaping routes and shelters for people in endangered areas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82114" y="7947775"/>
            <a:ext cx="4520798" cy="2132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4"/>
              </a:lnSpc>
            </a:pPr>
            <a:r>
              <a:rPr lang="en-US" sz="3024">
                <a:solidFill>
                  <a:srgbClr val="191919"/>
                </a:solidFill>
                <a:latin typeface="Forum"/>
              </a:rPr>
              <a:t>The data itself could be provided by manually proceeded remote sensing data and verified users input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034372" y="5143500"/>
            <a:ext cx="745034" cy="766789"/>
            <a:chOff x="0" y="0"/>
            <a:chExt cx="993379" cy="102238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93379" cy="1022386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220876" y="241152"/>
              <a:ext cx="551626" cy="5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8"/>
                </a:lnSpc>
              </a:pPr>
              <a:r>
                <a:rPr lang="en-US" sz="2707">
                  <a:solidFill>
                    <a:srgbClr val="FFFFFF"/>
                  </a:solidFill>
                  <a:latin typeface="Clear Sans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375780" y="5143500"/>
            <a:ext cx="754252" cy="766789"/>
            <a:chOff x="0" y="0"/>
            <a:chExt cx="1005669" cy="102238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05669" cy="1022386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23609" y="261320"/>
              <a:ext cx="558451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3"/>
                </a:lnSpc>
              </a:pPr>
              <a:r>
                <a:rPr lang="en-US" sz="2527">
                  <a:solidFill>
                    <a:srgbClr val="FFFFFF"/>
                  </a:solidFill>
                  <a:latin typeface="Clear Sans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11306" y="5143500"/>
            <a:ext cx="757653" cy="747739"/>
            <a:chOff x="0" y="0"/>
            <a:chExt cx="1010204" cy="99698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10204" cy="996986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24617" y="261320"/>
              <a:ext cx="56096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3"/>
                </a:lnSpc>
              </a:pPr>
              <a:r>
                <a:rPr lang="en-US" sz="2427">
                  <a:solidFill>
                    <a:srgbClr val="FFFFFF"/>
                  </a:solidFill>
                  <a:latin typeface="Clear Sans"/>
                </a:rPr>
                <a:t>3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050234" y="5143500"/>
            <a:ext cx="757653" cy="747739"/>
            <a:chOff x="0" y="0"/>
            <a:chExt cx="1010204" cy="99698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010204" cy="996986"/>
              <a:chOff x="0" y="0"/>
              <a:chExt cx="6350000" cy="63500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224617" y="261320"/>
              <a:ext cx="56096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3"/>
                </a:lnSpc>
              </a:pPr>
              <a:r>
                <a:rPr lang="en-US" sz="2427">
                  <a:solidFill>
                    <a:srgbClr val="FFFFFF"/>
                  </a:solidFill>
                  <a:latin typeface="Clear Sans"/>
                </a:rPr>
                <a:t>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389162" y="5143500"/>
            <a:ext cx="757653" cy="747739"/>
            <a:chOff x="0" y="0"/>
            <a:chExt cx="1010204" cy="99698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1010204" cy="996986"/>
              <a:chOff x="0" y="0"/>
              <a:chExt cx="6350000" cy="63500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224617" y="261320"/>
              <a:ext cx="56096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3"/>
                </a:lnSpc>
              </a:pPr>
              <a:r>
                <a:rPr lang="en-US" sz="2427">
                  <a:solidFill>
                    <a:srgbClr val="FFFFFF"/>
                  </a:solidFill>
                  <a:latin typeface="Clear Sans"/>
                </a:rPr>
                <a:t>5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-835690" y="-460857"/>
            <a:ext cx="19123690" cy="6371146"/>
          </a:xfrm>
          <a:custGeom>
            <a:avLst/>
            <a:gdLst/>
            <a:ahLst/>
            <a:cxnLst/>
            <a:rect r="r" b="b" t="t" l="l"/>
            <a:pathLst>
              <a:path h="6371146" w="19123690">
                <a:moveTo>
                  <a:pt x="0" y="0"/>
                </a:moveTo>
                <a:lnTo>
                  <a:pt x="19123690" y="0"/>
                </a:lnTo>
                <a:lnTo>
                  <a:pt x="19123690" y="6371146"/>
                </a:lnTo>
                <a:lnTo>
                  <a:pt x="0" y="637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95" t="-718" r="0" b="-23952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984830" y="6533794"/>
            <a:ext cx="2916073" cy="3699603"/>
            <a:chOff x="0" y="0"/>
            <a:chExt cx="3888098" cy="4932804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28575"/>
              <a:ext cx="3888098" cy="118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86"/>
                </a:lnSpc>
              </a:pPr>
              <a:r>
                <a:rPr lang="en-US" sz="3169">
                  <a:solidFill>
                    <a:srgbClr val="191919"/>
                  </a:solidFill>
                  <a:latin typeface="Lato Bold"/>
                </a:rPr>
                <a:t>Verification system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664852"/>
              <a:ext cx="3888098" cy="2854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191919"/>
                  </a:solidFill>
                  <a:latin typeface="Clear Sans"/>
                </a:rPr>
                <a:t>Both automated and human credibility by registration through humanitarian NGOS, detecting suspicious activity, document validation, necessary user geolocation tracking 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364942" y="6533794"/>
            <a:ext cx="2874889" cy="3458758"/>
            <a:chOff x="0" y="0"/>
            <a:chExt cx="3833185" cy="461167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19050"/>
              <a:ext cx="3833185" cy="1176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Accurate prediction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1615959"/>
              <a:ext cx="3833185" cy="2947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4"/>
                </a:lnSpc>
              </a:pPr>
              <a:r>
                <a:rPr lang="en-US" sz="2124">
                  <a:solidFill>
                    <a:srgbClr val="191919"/>
                  </a:solidFill>
                  <a:latin typeface="Clear Sans"/>
                </a:rPr>
                <a:t>Percentage of danger rate calculated from the number of data, provided by authentificated users only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06556" y="6533794"/>
            <a:ext cx="2874889" cy="3727998"/>
            <a:chOff x="0" y="0"/>
            <a:chExt cx="3833185" cy="4970664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19050"/>
              <a:ext cx="3833185" cy="1748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Variety of communication channels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2178992"/>
              <a:ext cx="3833185" cy="2452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4"/>
                </a:lnSpc>
              </a:pPr>
              <a:r>
                <a:rPr lang="en-US" sz="2124">
                  <a:solidFill>
                    <a:srgbClr val="191919"/>
                  </a:solidFill>
                  <a:latin typeface="Clear Sans"/>
                </a:rPr>
                <a:t>Alert notification provided by SMS, E-mail and app-nootifications</a:t>
              </a:r>
            </a:p>
            <a:p>
              <a:pPr algn="ctr">
                <a:lnSpc>
                  <a:spcPts val="2974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042797" y="6533794"/>
            <a:ext cx="2874889" cy="3545118"/>
            <a:chOff x="0" y="0"/>
            <a:chExt cx="3833185" cy="4726824"/>
          </a:xfrm>
        </p:grpSpPr>
        <p:sp>
          <p:nvSpPr>
            <p:cNvPr name="TextBox 33" id="33"/>
            <p:cNvSpPr txBox="true"/>
            <p:nvPr/>
          </p:nvSpPr>
          <p:spPr>
            <a:xfrm rot="0">
              <a:off x="0" y="19050"/>
              <a:ext cx="3833185" cy="1176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Different types of services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0" y="1626542"/>
              <a:ext cx="3833185" cy="3075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91919"/>
                  </a:solidFill>
                  <a:latin typeface="Clear Sans"/>
                </a:rPr>
                <a:t>Depending on users choice the safe escaping routes, shelters, humanitarian corridors and survival kit suggestion could be provided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384411" y="6533794"/>
            <a:ext cx="2874889" cy="3016798"/>
            <a:chOff x="0" y="0"/>
            <a:chExt cx="3833185" cy="4022397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19050"/>
              <a:ext cx="3833185" cy="1176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Networking system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1607492"/>
              <a:ext cx="3833185" cy="2006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149">
                  <a:solidFill>
                    <a:srgbClr val="191919"/>
                  </a:solidFill>
                  <a:latin typeface="Clear Sans"/>
                </a:rPr>
                <a:t>The website is in constant intouch with humanitarian aid agents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001000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25029" t="0" r="-2502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30138" y="2116336"/>
            <a:ext cx="55698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27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0138" y="3468886"/>
            <a:ext cx="4110156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191919"/>
                </a:solidFill>
                <a:latin typeface="Clear Sans Medium"/>
              </a:rPr>
              <a:t>ongoing military conflicts in 2023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40295" y="231021"/>
            <a:ext cx="892074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Business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0138" y="4639647"/>
            <a:ext cx="55698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238 000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0138" y="6136797"/>
            <a:ext cx="5569836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191919"/>
                </a:solidFill>
                <a:latin typeface="Clear Sans Medium"/>
              </a:rPr>
              <a:t>dead because of the conflicts in 2022 (</a:t>
            </a:r>
            <a:r>
              <a:rPr lang="en-US" sz="3200" u="sng">
                <a:solidFill>
                  <a:srgbClr val="191919"/>
                </a:solidFill>
                <a:latin typeface="Clear Sans Medium"/>
                <a:hlinkClick r:id="rId3" tooltip="https://p.dw.com/p/4T9gr"/>
              </a:rPr>
              <a:t>dw.com</a:t>
            </a:r>
            <a:r>
              <a:rPr lang="en-US" sz="3200">
                <a:solidFill>
                  <a:srgbClr val="191919"/>
                </a:solidFill>
                <a:latin typeface="Clear Sans Medium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0138" y="7305832"/>
            <a:ext cx="72989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117 000 000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0138" y="8801257"/>
            <a:ext cx="6594845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191919"/>
                </a:solidFill>
                <a:latin typeface="Clear Sans Medium"/>
              </a:rPr>
              <a:t> suffer from acute food insecurity as a result of armed conflict.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30479" y="1811854"/>
            <a:ext cx="4427041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Didact Gothic"/>
              </a:rPr>
              <a:t>and why it is important...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633129" cy="10287000"/>
          </a:xfrm>
          <a:prstGeom prst="rect">
            <a:avLst/>
          </a:prstGeom>
          <a:solidFill>
            <a:srgbClr val="05289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203841" y="1605216"/>
            <a:ext cx="4259973" cy="4259973"/>
            <a:chOff x="0" y="0"/>
            <a:chExt cx="5679963" cy="5679963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5679963" cy="5679963"/>
              <a:chOff x="0" y="0"/>
              <a:chExt cx="2540000" cy="254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r="r" b="b" t="t" l="l"/>
                <a:pathLst>
                  <a:path h="1104203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EA4B33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038022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FF687A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r="r" b="b" t="t" l="l"/>
                <a:pathLst>
                  <a:path h="870232" w="1543393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FF8EB5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017804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FFB7E3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62158" y="0"/>
                <a:ext cx="1207778" cy="1073774"/>
              </a:xfrm>
              <a:custGeom>
                <a:avLst/>
                <a:gdLst/>
                <a:ahLst/>
                <a:cxnLst/>
                <a:rect r="r" b="b" t="t" l="l"/>
                <a:pathLst>
                  <a:path h="1073774" w="1207778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FFDDFF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255330" y="1211077"/>
            <a:ext cx="5409382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59"/>
              </a:lnSpc>
              <a:spcBef>
                <a:spcPct val="0"/>
              </a:spcBef>
            </a:pPr>
            <a:r>
              <a:rPr lang="en-US" sz="5550">
                <a:solidFill>
                  <a:srgbClr val="FFFFFF"/>
                </a:solidFill>
                <a:latin typeface="Lato Bold"/>
              </a:rPr>
              <a:t>Our target customers and partners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00953" y="7238023"/>
            <a:ext cx="7665748" cy="240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900">
                <a:solidFill>
                  <a:srgbClr val="191919"/>
                </a:solidFill>
                <a:latin typeface="Lato Bold"/>
              </a:rPr>
              <a:t>Our users -  civilians in areas of conflict.</a:t>
            </a:r>
          </a:p>
          <a:p>
            <a:pPr algn="ctr">
              <a:lnSpc>
                <a:spcPts val="3190"/>
              </a:lnSpc>
            </a:pPr>
            <a:r>
              <a:rPr lang="en-US" sz="2900">
                <a:solidFill>
                  <a:srgbClr val="191919"/>
                </a:solidFill>
                <a:latin typeface="Lato Bold"/>
              </a:rPr>
              <a:t> All the data provided by the project is 100% free.</a:t>
            </a:r>
          </a:p>
          <a:p>
            <a:pPr algn="ctr">
              <a:lnSpc>
                <a:spcPts val="3190"/>
              </a:lnSpc>
            </a:pPr>
          </a:p>
          <a:p>
            <a:pPr algn="ctr">
              <a:lnSpc>
                <a:spcPts val="3190"/>
              </a:lnSpc>
            </a:pPr>
            <a:r>
              <a:rPr lang="en-US" sz="2900">
                <a:solidFill>
                  <a:srgbClr val="191919"/>
                </a:solidFill>
                <a:latin typeface="Lato Bold"/>
              </a:rPr>
              <a:t>We offer safety for all who need it</a:t>
            </a:r>
          </a:p>
          <a:p>
            <a:pPr algn="ctr" marL="0" indent="0" lvl="0">
              <a:lnSpc>
                <a:spcPts val="319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31176" y="5827089"/>
            <a:ext cx="6604429" cy="265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Clear Sans"/>
              </a:rPr>
              <a:t>We are ready to provide accurate and constantly updating data for our potential customers. The project can give access to most safest ways to provide aid, organize a humanitarian corridor, and report on the current situation in the occupied area.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09134" y="3876675"/>
            <a:ext cx="2198932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Non-profitable organizations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85955" y="1369827"/>
            <a:ext cx="2280746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Member States Agences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15261" y="1369827"/>
            <a:ext cx="2442042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International charity organisations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60929" y="6118567"/>
            <a:ext cx="3125026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Telecommunication companies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29494" y="4482147"/>
            <a:ext cx="3258506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Independent journalists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1176" y="4538344"/>
            <a:ext cx="6604429" cy="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9"/>
              </a:lnSpc>
            </a:pPr>
            <a:r>
              <a:rPr lang="en-US" sz="3549">
                <a:solidFill>
                  <a:srgbClr val="FFFFFF"/>
                </a:solidFill>
                <a:latin typeface="Clear Sans Italics"/>
              </a:rPr>
              <a:t>Value Proposition: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43050" y="4434790"/>
            <a:ext cx="2157886" cy="215787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133266" y="4461466"/>
            <a:ext cx="2157886" cy="215787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966" r="0" b="-196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394518" y="4461466"/>
            <a:ext cx="2131210" cy="213120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714" r="0" b="-2714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710144" y="4408114"/>
            <a:ext cx="2157886" cy="215787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872014" y="4434790"/>
            <a:ext cx="2157886" cy="215787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285" r="0" b="-228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71209" y="7239232"/>
            <a:ext cx="2429727" cy="226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Jakub Morawski</a:t>
            </a:r>
          </a:p>
          <a:p>
            <a:pPr algn="ctr">
              <a:lnSpc>
                <a:spcPts val="2974"/>
              </a:lnSpc>
            </a:p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CEO. Project management and Technical Development.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58100" y="7239232"/>
            <a:ext cx="2429727" cy="189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Mariia Utkina</a:t>
            </a:r>
          </a:p>
          <a:p>
            <a:pPr algn="ctr">
              <a:lnSpc>
                <a:spcPts val="2974"/>
              </a:lnSpc>
            </a:p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CMO.  Business modeling and Value engineering.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87064" y="7239232"/>
            <a:ext cx="2429727" cy="182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8"/>
              </a:lnSpc>
            </a:pPr>
            <a:r>
              <a:rPr lang="en-US" sz="2420">
                <a:solidFill>
                  <a:srgbClr val="FFFFFF"/>
                </a:solidFill>
                <a:latin typeface="Clear Sans"/>
              </a:rPr>
              <a:t>Victor Lopez </a:t>
            </a:r>
          </a:p>
          <a:p>
            <a:pPr algn="ctr">
              <a:lnSpc>
                <a:spcPts val="2449"/>
              </a:lnSpc>
            </a:pPr>
          </a:p>
          <a:p>
            <a:pPr algn="ctr">
              <a:lnSpc>
                <a:spcPts val="2995"/>
              </a:lnSpc>
            </a:pPr>
            <a:r>
              <a:rPr lang="en-US" sz="2139">
                <a:solidFill>
                  <a:srgbClr val="FFFFFF"/>
                </a:solidFill>
                <a:latin typeface="Clear Sans"/>
              </a:rPr>
              <a:t> CTO. Product development.  GIS management.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61425" y="7239232"/>
            <a:ext cx="2429727" cy="226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Adrian Walczak</a:t>
            </a:r>
          </a:p>
          <a:p>
            <a:pPr algn="ctr">
              <a:lnSpc>
                <a:spcPts val="2974"/>
              </a:lnSpc>
            </a:p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 Technical EO Service Development. App creating.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00173" y="7239232"/>
            <a:ext cx="2429727" cy="197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Sarah Cader </a:t>
            </a:r>
          </a:p>
          <a:p>
            <a:pPr algn="ctr">
              <a:lnSpc>
                <a:spcPts val="3534"/>
              </a:lnSpc>
            </a:p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 CDO. UI and UX Creative. Start-up project manager.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09297" y="1028700"/>
            <a:ext cx="12269405" cy="2263981"/>
            <a:chOff x="0" y="0"/>
            <a:chExt cx="16359207" cy="301864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16359207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Bebas Neue Cyrillic"/>
                </a:rPr>
                <a:t>EscapeWar.Net team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43409" y="2351679"/>
              <a:ext cx="13872390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Caveat"/>
                </a:rPr>
                <a:t>Turning justice into code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DAFzM-N6Gak</dc:identifier>
  <dcterms:modified xsi:type="dcterms:W3CDTF">2011-08-01T06:04:30Z</dcterms:modified>
  <cp:revision>1</cp:revision>
  <dc:title>Отчет о продажах за январь 2025 г.</dc:title>
</cp:coreProperties>
</file>